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4" r:id="rId1"/>
  </p:sldMasterIdLst>
  <p:notesMasterIdLst>
    <p:notesMasterId r:id="rId23"/>
  </p:notes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6" r:id="rId18"/>
    <p:sldId id="271" r:id="rId19"/>
    <p:sldId id="272" r:id="rId20"/>
    <p:sldId id="273" r:id="rId21"/>
    <p:sldId id="274" r:id="rId22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/>
    <p:restoredTop sz="82945"/>
  </p:normalViewPr>
  <p:slideViewPr>
    <p:cSldViewPr snapToGrid="0" snapToObjects="1">
      <p:cViewPr>
        <p:scale>
          <a:sx n="90" d="100"/>
          <a:sy n="90" d="100"/>
        </p:scale>
        <p:origin x="9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50016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I’m a</a:t>
            </a:r>
            <a:r>
              <a:rPr lang="en-US" baseline="0" dirty="0" smtClean="0"/>
              <a:t> community organizer and web developer, currently working on open source and web tech for O’Reilly Media.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I’ve failed a LOT and</a:t>
            </a:r>
            <a:r>
              <a:rPr lang="en-US" baseline="0" dirty="0" smtClean="0"/>
              <a:t> in more ways than you can imagine in my career, as a freelancer, as a startup CEO, and as an employee. </a:t>
            </a:r>
          </a:p>
          <a:p>
            <a:pPr lvl="0" rtl="0">
              <a:spcBef>
                <a:spcPts val="0"/>
              </a:spcBef>
              <a:buNone/>
            </a:pPr>
            <a:endParaRPr lang="en-US" b="0" baseline="0" dirty="0" smtClean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b="0" baseline="0" dirty="0" smtClean="0">
                <a:solidFill>
                  <a:schemeClr val="dk1"/>
                </a:solidFill>
              </a:rPr>
              <a:t>My goal is to help you fail well – like gymnasts who learn how to fall so they don’t injure themselves.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77822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 smtClean="0">
                <a:solidFill>
                  <a:schemeClr val="dk1"/>
                </a:solidFill>
              </a:rPr>
              <a:t>5</a:t>
            </a:r>
            <a:r>
              <a:rPr lang="en" sz="800" dirty="0">
                <a:solidFill>
                  <a:schemeClr val="dk1"/>
                </a:solidFill>
              </a:rPr>
              <a:t>. Surprise </a:t>
            </a:r>
            <a:r>
              <a:rPr lang="en-US" sz="800" dirty="0" smtClean="0">
                <a:solidFill>
                  <a:schemeClr val="dk1"/>
                </a:solidFill>
              </a:rPr>
              <a:t>People</a:t>
            </a:r>
            <a:endParaRPr lang="en" sz="8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phase or agile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expectations!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good/delight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scope creep - amend or defer</a:t>
            </a:r>
          </a:p>
        </p:txBody>
      </p:sp>
    </p:spTree>
    <p:extLst>
      <p:ext uri="{BB962C8B-B14F-4D97-AF65-F5344CB8AC3E}">
        <p14:creationId xmlns:p14="http://schemas.microsoft.com/office/powerpoint/2010/main" val="1948530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 smtClean="0">
                <a:solidFill>
                  <a:schemeClr val="dk1"/>
                </a:solidFill>
              </a:rPr>
              <a:t>4</a:t>
            </a:r>
            <a:r>
              <a:rPr lang="en" sz="800" dirty="0">
                <a:solidFill>
                  <a:schemeClr val="dk1"/>
                </a:solidFill>
              </a:rPr>
              <a:t>. Give It Away for Free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always list full rate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ask for referral, testimonial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rec $200/</a:t>
            </a:r>
            <a:r>
              <a:rPr lang="en" sz="800" dirty="0" err="1">
                <a:solidFill>
                  <a:schemeClr val="dk1"/>
                </a:solidFill>
              </a:rPr>
              <a:t>hr</a:t>
            </a:r>
            <a:r>
              <a:rPr lang="en" sz="800" dirty="0">
                <a:solidFill>
                  <a:schemeClr val="dk1"/>
                </a:solidFill>
              </a:rPr>
              <a:t> starting!!!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barter</a:t>
            </a:r>
          </a:p>
        </p:txBody>
      </p:sp>
    </p:spTree>
    <p:extLst>
      <p:ext uri="{BB962C8B-B14F-4D97-AF65-F5344CB8AC3E}">
        <p14:creationId xmlns:p14="http://schemas.microsoft.com/office/powerpoint/2010/main" val="1973492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 dirty="0" smtClean="0">
                <a:solidFill>
                  <a:schemeClr val="dk1"/>
                </a:solidFill>
              </a:rPr>
              <a:t>3</a:t>
            </a:r>
            <a:r>
              <a:rPr lang="en" sz="800" dirty="0">
                <a:solidFill>
                  <a:schemeClr val="dk1"/>
                </a:solidFill>
              </a:rPr>
              <a:t>. Over Commit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 dirty="0">
                <a:solidFill>
                  <a:schemeClr val="dk1"/>
                </a:solidFill>
              </a:rPr>
              <a:t>say no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 dirty="0">
                <a:solidFill>
                  <a:schemeClr val="dk1"/>
                </a:solidFill>
              </a:rPr>
              <a:t>priorities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 dirty="0">
                <a:solidFill>
                  <a:schemeClr val="dk1"/>
                </a:solidFill>
              </a:rPr>
              <a:t>connect / delegate / subcontract</a:t>
            </a:r>
          </a:p>
        </p:txBody>
      </p:sp>
    </p:spTree>
    <p:extLst>
      <p:ext uri="{BB962C8B-B14F-4D97-AF65-F5344CB8AC3E}">
        <p14:creationId xmlns:p14="http://schemas.microsoft.com/office/powerpoint/2010/main" val="611822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 smtClean="0">
                <a:solidFill>
                  <a:schemeClr val="dk1"/>
                </a:solidFill>
              </a:rPr>
              <a:t>2</a:t>
            </a:r>
            <a:r>
              <a:rPr lang="en" sz="800" dirty="0">
                <a:solidFill>
                  <a:schemeClr val="dk1"/>
                </a:solidFill>
              </a:rPr>
              <a:t>. Work Without a Contract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not punitive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short and sweet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even an invoice or emails count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b="1" dirty="0">
                <a:solidFill>
                  <a:schemeClr val="dk1"/>
                </a:solidFill>
              </a:rPr>
              <a:t>key clauses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800" b="1" dirty="0">
                <a:solidFill>
                  <a:schemeClr val="dk1"/>
                </a:solidFill>
              </a:rPr>
              <a:t>licensing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800" b="1" dirty="0">
                <a:solidFill>
                  <a:schemeClr val="dk1"/>
                </a:solidFill>
              </a:rPr>
              <a:t>contact info &amp; expectations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800" b="1" dirty="0">
                <a:solidFill>
                  <a:schemeClr val="dk1"/>
                </a:solidFill>
              </a:rPr>
              <a:t>payment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800" b="1" dirty="0">
                <a:solidFill>
                  <a:schemeClr val="dk1"/>
                </a:solidFill>
              </a:rPr>
              <a:t>warranty / SLA -- for apps and maintenance contract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800" b="1" dirty="0">
                <a:solidFill>
                  <a:schemeClr val="dk1"/>
                </a:solidFill>
              </a:rPr>
              <a:t>arbitration (arbitration association </a:t>
            </a:r>
            <a:r>
              <a:rPr lang="en" sz="800" b="1" dirty="0" err="1">
                <a:solidFill>
                  <a:schemeClr val="dk1"/>
                </a:solidFill>
              </a:rPr>
              <a:t>plz</a:t>
            </a:r>
            <a:r>
              <a:rPr lang="en" sz="800" b="1" dirty="0">
                <a:solidFill>
                  <a:schemeClr val="dk1"/>
                </a:solidFill>
              </a:rPr>
              <a:t>!) - nobody wants to go to court. that sucks, trust me.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800" b="1" dirty="0">
                <a:solidFill>
                  <a:schemeClr val="dk1"/>
                </a:solidFill>
              </a:rPr>
              <a:t>expiry (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friendly/plain English (</a:t>
            </a:r>
            <a:r>
              <a:rPr lang="en" sz="800" dirty="0" err="1">
                <a:solidFill>
                  <a:schemeClr val="dk1"/>
                </a:solidFill>
              </a:rPr>
              <a:t>ish</a:t>
            </a:r>
            <a:r>
              <a:rPr lang="en" sz="800" dirty="0">
                <a:solidFill>
                  <a:schemeClr val="dk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4736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 dirty="0" smtClean="0">
                <a:solidFill>
                  <a:schemeClr val="dk1"/>
                </a:solidFill>
              </a:rPr>
              <a:t>1</a:t>
            </a:r>
            <a:r>
              <a:rPr lang="en" sz="800" dirty="0">
                <a:solidFill>
                  <a:schemeClr val="dk1"/>
                </a:solidFill>
              </a:rPr>
              <a:t>. Fail to Measure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 dirty="0">
                <a:solidFill>
                  <a:schemeClr val="dk1"/>
                </a:solidFill>
              </a:rPr>
              <a:t>budget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 dirty="0">
                <a:solidFill>
                  <a:schemeClr val="dk1"/>
                </a:solidFill>
              </a:rPr>
              <a:t>estimates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 dirty="0">
                <a:solidFill>
                  <a:schemeClr val="dk1"/>
                </a:solidFill>
              </a:rPr>
              <a:t>limits / </a:t>
            </a:r>
            <a:r>
              <a:rPr lang="en" sz="800" dirty="0" smtClean="0">
                <a:solidFill>
                  <a:schemeClr val="dk1"/>
                </a:solidFill>
              </a:rPr>
              <a:t>cap</a:t>
            </a:r>
            <a:r>
              <a:rPr lang="en-US" sz="800" dirty="0" smtClean="0">
                <a:solidFill>
                  <a:schemeClr val="dk1"/>
                </a:solidFill>
              </a:rPr>
              <a:t>a</a:t>
            </a:r>
            <a:r>
              <a:rPr lang="en" sz="800" dirty="0" smtClean="0">
                <a:solidFill>
                  <a:schemeClr val="dk1"/>
                </a:solidFill>
              </a:rPr>
              <a:t>city</a:t>
            </a:r>
            <a:endParaRPr lang="en" sz="800" dirty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 dirty="0">
                <a:solidFill>
                  <a:schemeClr val="dk1"/>
                </a:solidFill>
              </a:rPr>
              <a:t>growth / goals / profit</a:t>
            </a:r>
          </a:p>
        </p:txBody>
      </p:sp>
    </p:spTree>
    <p:extLst>
      <p:ext uri="{BB962C8B-B14F-4D97-AF65-F5344CB8AC3E}">
        <p14:creationId xmlns:p14="http://schemas.microsoft.com/office/powerpoint/2010/main" val="1247711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FAIL WELL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really, it’s about grace under fire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</a:rPr>
              <a:t>saving the relationship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</a:rPr>
              <a:t>terminating the relationship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chemeClr val="dk1"/>
                </a:solidFill>
              </a:rPr>
              <a:t>managing yourself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managing your reputation</a:t>
            </a:r>
          </a:p>
        </p:txBody>
      </p:sp>
    </p:spTree>
    <p:extLst>
      <p:ext uri="{BB962C8B-B14F-4D97-AF65-F5344CB8AC3E}">
        <p14:creationId xmlns:p14="http://schemas.microsoft.com/office/powerpoint/2010/main" val="103300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5875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77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social capital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 good apology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thanks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amends?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continue? adjust? move on?</a:t>
            </a:r>
          </a:p>
        </p:txBody>
      </p:sp>
    </p:spTree>
    <p:extLst>
      <p:ext uri="{BB962C8B-B14F-4D97-AF65-F5344CB8AC3E}">
        <p14:creationId xmlns:p14="http://schemas.microsoft.com/office/powerpoint/2010/main" val="1223403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legal process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make it amicable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verbalize why - narrative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? refer to someone else if the client isn’t a bad client</a:t>
            </a:r>
          </a:p>
        </p:txBody>
      </p:sp>
    </p:spTree>
    <p:extLst>
      <p:ext uri="{BB962C8B-B14F-4D97-AF65-F5344CB8AC3E}">
        <p14:creationId xmlns:p14="http://schemas.microsoft.com/office/powerpoint/2010/main" val="408938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it’s not the end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one step at a time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empower yourself - don’t let cleaning become a displace activity (procrastinate), but it can help you regain sense of control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don’t withdraw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don’t lash out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guilt/blame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#1 comm #2 prod</a:t>
            </a:r>
          </a:p>
          <a:p>
            <a:pPr marL="457200" lvl="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non-work identity</a:t>
            </a:r>
          </a:p>
        </p:txBody>
      </p:sp>
    </p:spTree>
    <p:extLst>
      <p:ext uri="{BB962C8B-B14F-4D97-AF65-F5344CB8AC3E}">
        <p14:creationId xmlns:p14="http://schemas.microsoft.com/office/powerpoint/2010/main" val="1083850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all fans of open source here, so I don’t think I need to convince you of the value of sharing. Sharing about failure is hard, but it’s important.</a:t>
            </a:r>
          </a:p>
          <a:p>
            <a:pPr lvl="0" rtl="0">
              <a:spcBef>
                <a:spcPts val="0"/>
              </a:spcBef>
              <a:buNone/>
            </a:pPr>
            <a:endParaRPr lang="en-US" baseline="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baseline="0" dirty="0" smtClean="0"/>
              <a:t>My goal with this talk is to help you (1) learn about types of failure so you can see them coming, or at least do a better post mortem, (2) learn how to recover from failure, because failure is hard, and (3) get more comfortable talking about failure.</a:t>
            </a:r>
            <a:endParaRPr lang="en-US" dirty="0" smtClean="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dirty="0" smtClean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</a:rPr>
              <a:t>OK,</a:t>
            </a:r>
            <a:r>
              <a:rPr lang="en-US" baseline="0" dirty="0" smtClean="0">
                <a:solidFill>
                  <a:schemeClr val="dk1"/>
                </a:solidFill>
              </a:rPr>
              <a:t> so a brief outline before we dive in: We’ll start with 10 types of failure, my top ten things NOT to do, followed by a discussion of how to recover – because we all know failures large and small are inevitable.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baseline="0" dirty="0" smtClean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aseline="0" dirty="0" smtClean="0">
                <a:solidFill>
                  <a:schemeClr val="dk1"/>
                </a:solidFill>
              </a:rPr>
              <a:t>Two notes: Sometimes I talk too fast – if I’m going too fast, raise your hand and I’ll slow down :-) Please hold questions till the end – I’ll be happy to chat in the hallway if we run out of time.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baseline="0" dirty="0" smtClean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aseline="0" dirty="0" smtClean="0">
                <a:solidFill>
                  <a:schemeClr val="dk1"/>
                </a:solidFill>
              </a:rPr>
              <a:t>Ready?</a:t>
            </a:r>
            <a:endParaRPr lang="en-US" dirty="0" smtClean="0">
              <a:solidFill>
                <a:schemeClr val="dk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4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don’t let it snowball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be honest, be vulnerable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actions speak louder than words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… but having a narrative helps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what do you stand for?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take the high road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no excuses, not even reasons - unless people ask</a:t>
            </a:r>
          </a:p>
          <a:p>
            <a:pPr marL="457200" lvl="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share your lessons</a:t>
            </a:r>
          </a:p>
        </p:txBody>
      </p:sp>
    </p:spTree>
    <p:extLst>
      <p:ext uri="{BB962C8B-B14F-4D97-AF65-F5344CB8AC3E}">
        <p14:creationId xmlns:p14="http://schemas.microsoft.com/office/powerpoint/2010/main" val="1317311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Thank you!</a:t>
            </a:r>
            <a:r>
              <a:rPr lang="en-US" baseline="0" dirty="0" smtClean="0"/>
              <a:t> Find me on Twitter and my slides on </a:t>
            </a:r>
            <a:r>
              <a:rPr lang="en-US" baseline="0" dirty="0" err="1" smtClean="0"/>
              <a:t>Slideshare</a:t>
            </a:r>
            <a:r>
              <a:rPr lang="is-IS" baseline="0" dirty="0" smtClean="0"/>
              <a:t>… where I’ll be uploaded updated slides when I get to my hotel because the university wifi has Slideshare blocked </a:t>
            </a:r>
            <a:r>
              <a:rPr lang="is-IS" baseline="0" dirty="0" smtClean="0">
                <a:sym typeface="Wingdings"/>
              </a:rPr>
              <a:t></a:t>
            </a:r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With</a:t>
            </a:r>
            <a:r>
              <a:rPr lang="en-US" baseline="0" dirty="0" smtClean="0"/>
              <a:t> that, go out and fail well! (Questions?)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127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b="0" dirty="0" smtClean="0">
                <a:solidFill>
                  <a:schemeClr val="dk1"/>
                </a:solidFill>
              </a:rPr>
              <a:t>This is me getting myself in over my head,</a:t>
            </a:r>
            <a:r>
              <a:rPr lang="en-US" b="0" baseline="0" dirty="0" smtClean="0">
                <a:solidFill>
                  <a:schemeClr val="dk1"/>
                </a:solidFill>
              </a:rPr>
              <a:t> a total </a:t>
            </a:r>
            <a:r>
              <a:rPr lang="en-US" b="0" baseline="0" dirty="0" err="1" smtClean="0">
                <a:solidFill>
                  <a:schemeClr val="dk1"/>
                </a:solidFill>
              </a:rPr>
              <a:t>newb</a:t>
            </a:r>
            <a:r>
              <a:rPr lang="en-US" b="0" baseline="0" dirty="0" smtClean="0">
                <a:solidFill>
                  <a:schemeClr val="dk1"/>
                </a:solidFill>
              </a:rPr>
              <a:t> taking on a level 4 white water rapid in an inflatable kayak.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b="0" baseline="0" dirty="0" smtClean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b="0" baseline="0" dirty="0" smtClean="0">
                <a:solidFill>
                  <a:schemeClr val="dk1"/>
                </a:solidFill>
              </a:rPr>
              <a:t>White water rafting is dangerous. It’s VERY likely you will fall into the river sooner or later, but there are things you can do to, well, avoid dying. </a:t>
            </a:r>
            <a:endParaRPr lang="en-US" b="0" dirty="0" smtClean="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b="0" dirty="0" smtClean="0">
              <a:solidFill>
                <a:schemeClr val="dk1"/>
              </a:solidFill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b="0" dirty="0" smtClean="0">
                <a:solidFill>
                  <a:schemeClr val="dk1"/>
                </a:solidFill>
              </a:rPr>
              <a:t>First,</a:t>
            </a:r>
            <a:r>
              <a:rPr lang="en-US" b="0" baseline="0" dirty="0" smtClean="0">
                <a:solidFill>
                  <a:schemeClr val="dk1"/>
                </a:solidFill>
              </a:rPr>
              <a:t> get out from under the boat and away from other rafters! You don’t want to get trapped or slam into each other.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b="0" baseline="0" dirty="0" smtClean="0">
                <a:solidFill>
                  <a:schemeClr val="dk1"/>
                </a:solidFill>
              </a:rPr>
              <a:t>In order to keep from drowning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b="0" baseline="0" dirty="0" smtClean="0">
                <a:solidFill>
                  <a:schemeClr val="dk1"/>
                </a:solidFill>
              </a:rPr>
              <a:t>Look out for “strainers,” which are bushes and dead trees that you can snare you. If you get snared, climb OVER it.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b="0" baseline="0" dirty="0" smtClean="0">
                <a:solidFill>
                  <a:schemeClr val="dk1"/>
                </a:solidFill>
              </a:rPr>
              <a:t>And don’t flip vertically, spin horizontally, otherwise your feet may get caught in the rocks on the river bed.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b="0" baseline="0" dirty="0" smtClean="0">
                <a:solidFill>
                  <a:schemeClr val="dk1"/>
                </a:solidFill>
              </a:rPr>
              <a:t>In order to avoid bone breakage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b="0" baseline="0" dirty="0" smtClean="0">
                <a:solidFill>
                  <a:schemeClr val="dk1"/>
                </a:solidFill>
              </a:rPr>
              <a:t>Go legs first, not head first! That’s self explanatory.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b="0" baseline="0" dirty="0" smtClean="0">
                <a:solidFill>
                  <a:schemeClr val="dk1"/>
                </a:solidFill>
              </a:rPr>
              <a:t>Keep your legs up, so your butt absorbs the impacts from boulders – not your spine.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b="0" baseline="0" dirty="0" smtClean="0">
                <a:solidFill>
                  <a:schemeClr val="dk1"/>
                </a:solidFill>
              </a:rPr>
              <a:t>And take a BIG breath whenever you can!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b="0" baseline="0" dirty="0" smtClean="0">
                <a:solidFill>
                  <a:schemeClr val="dk1"/>
                </a:solidFill>
              </a:rPr>
              <a:t>You don’t know when your next breath will be.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endParaRPr lang="en-US" b="0" dirty="0" smtClean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None/>
            </a:pPr>
            <a:r>
              <a:rPr lang="en-US" b="0" dirty="0" smtClean="0">
                <a:solidFill>
                  <a:schemeClr val="dk1"/>
                </a:solidFill>
              </a:rPr>
              <a:t>So</a:t>
            </a:r>
            <a:r>
              <a:rPr lang="en-US" b="0" baseline="0" dirty="0" smtClean="0">
                <a:solidFill>
                  <a:schemeClr val="dk1"/>
                </a:solidFill>
              </a:rPr>
              <a:t> what? The point of this illustration is to illustrate that falling out of the raft, or failure, doesn’t usually kill people – and there are things we can do to improve our odds</a:t>
            </a:r>
            <a:r>
              <a:rPr lang="is-IS" b="0" baseline="0" dirty="0" smtClean="0">
                <a:solidFill>
                  <a:schemeClr val="dk1"/>
                </a:solidFill>
              </a:rPr>
              <a:t>… and though I don’t think the analogy stretches this far, failure can make us even stronger.</a:t>
            </a:r>
            <a:endParaRPr lang="en-US" b="0" baseline="0" dirty="0" smtClean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None/>
            </a:pPr>
            <a:endParaRPr lang="en-US" b="0" baseline="0" dirty="0" smtClean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None/>
            </a:pPr>
            <a:r>
              <a:rPr lang="is-IS" b="0" baseline="0" dirty="0" smtClean="0">
                <a:solidFill>
                  <a:schemeClr val="dk1"/>
                </a:solidFill>
              </a:rPr>
              <a:t>These lessons are drawn from my experience, so the stories I tell will be in context of freelancing, agency work, and startups. But these are universal lessons...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None/>
            </a:pPr>
            <a:endParaRPr lang="is-IS" b="0" baseline="0" dirty="0" smtClean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None/>
            </a:pPr>
            <a:r>
              <a:rPr lang="en-US" b="0" baseline="0" dirty="0" smtClean="0">
                <a:solidFill>
                  <a:schemeClr val="dk1"/>
                </a:solidFill>
              </a:rPr>
              <a:t>A</a:t>
            </a:r>
            <a:r>
              <a:rPr lang="is-IS" b="0" baseline="0" dirty="0" smtClean="0">
                <a:solidFill>
                  <a:schemeClr val="dk1"/>
                </a:solidFill>
              </a:rPr>
              <a:t>nd lastly to be clear, I did not fail well. I failed badly. Please, do better than I did!</a:t>
            </a:r>
          </a:p>
        </p:txBody>
      </p:sp>
    </p:spTree>
    <p:extLst>
      <p:ext uri="{BB962C8B-B14F-4D97-AF65-F5344CB8AC3E}">
        <p14:creationId xmlns:p14="http://schemas.microsoft.com/office/powerpoint/2010/main" val="131877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800" dirty="0" smtClean="0">
                <a:solidFill>
                  <a:schemeClr val="dk1"/>
                </a:solidFill>
              </a:rPr>
              <a:t>How to Fail</a:t>
            </a:r>
            <a:endParaRPr lang="en" sz="800" dirty="0">
              <a:solidFill>
                <a:schemeClr val="dk1"/>
              </a:solidFill>
            </a:endParaRP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800" dirty="0">
                <a:solidFill>
                  <a:schemeClr val="dk1"/>
                </a:solidFill>
              </a:rPr>
              <a:t>fail to measure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800" dirty="0">
                <a:solidFill>
                  <a:schemeClr val="dk1"/>
                </a:solidFill>
              </a:rPr>
              <a:t>work without  a contract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800" dirty="0">
                <a:solidFill>
                  <a:schemeClr val="dk1"/>
                </a:solidFill>
              </a:rPr>
              <a:t>overcommit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800" dirty="0">
                <a:solidFill>
                  <a:schemeClr val="dk1"/>
                </a:solidFill>
              </a:rPr>
              <a:t>give it away for free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800" dirty="0">
                <a:solidFill>
                  <a:schemeClr val="dk1"/>
                </a:solidFill>
              </a:rPr>
              <a:t>surprise a client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800" dirty="0">
                <a:solidFill>
                  <a:schemeClr val="dk1"/>
                </a:solidFill>
              </a:rPr>
              <a:t>do everything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800" dirty="0">
                <a:solidFill>
                  <a:schemeClr val="dk1"/>
                </a:solidFill>
              </a:rPr>
              <a:t>be an island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800" dirty="0">
                <a:solidFill>
                  <a:schemeClr val="dk1"/>
                </a:solidFill>
              </a:rPr>
              <a:t>work yourself out of a job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800" dirty="0">
                <a:solidFill>
                  <a:schemeClr val="dk1"/>
                </a:solidFill>
              </a:rPr>
              <a:t>put all your eggs in one basket</a:t>
            </a:r>
          </a:p>
          <a:p>
            <a:pPr marL="457200" lvl="0" indent="-279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" sz="800" dirty="0">
                <a:solidFill>
                  <a:schemeClr val="dk1"/>
                </a:solidFill>
              </a:rPr>
              <a:t>lose touch with your clients</a:t>
            </a:r>
          </a:p>
          <a:p>
            <a:pPr>
              <a:spcBef>
                <a:spcPts val="0"/>
              </a:spcBef>
              <a:buNone/>
            </a:pP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47915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800" dirty="0">
                <a:solidFill>
                  <a:schemeClr val="dk1"/>
                </a:solidFill>
              </a:rPr>
              <a:t>10. Lose Touch with </a:t>
            </a:r>
            <a:r>
              <a:rPr lang="en-US" sz="800" dirty="0" smtClean="0">
                <a:solidFill>
                  <a:schemeClr val="dk1"/>
                </a:solidFill>
              </a:rPr>
              <a:t>People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endParaRPr lang="en-US" sz="800" dirty="0" smtClean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800" dirty="0" smtClean="0">
                <a:solidFill>
                  <a:schemeClr val="dk1"/>
                </a:solidFill>
              </a:rPr>
              <a:t>Stay top of mind with</a:t>
            </a:r>
            <a:r>
              <a:rPr lang="en-US" sz="800" baseline="0" dirty="0" smtClean="0">
                <a:solidFill>
                  <a:schemeClr val="dk1"/>
                </a:solidFill>
              </a:rPr>
              <a:t> your clients, coworkers, and your communities – both past and present.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800" dirty="0" smtClean="0">
                <a:solidFill>
                  <a:schemeClr val="dk1"/>
                </a:solidFill>
              </a:rPr>
              <a:t>Most</a:t>
            </a:r>
            <a:r>
              <a:rPr lang="en-US" sz="800" baseline="0" dirty="0" smtClean="0">
                <a:solidFill>
                  <a:schemeClr val="dk1"/>
                </a:solidFill>
              </a:rPr>
              <a:t> jobs are NOT advertised, so your network is your #1 resource for finding work (and staying sharp). And, in context of contract work, the shortest path to money is through the clients you already have.</a:t>
            </a:r>
            <a:endParaRPr lang="en" sz="8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endParaRPr lang="en-US" sz="800" dirty="0" smtClean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dirty="0" smtClean="0">
                <a:solidFill>
                  <a:schemeClr val="dk1"/>
                </a:solidFill>
              </a:rPr>
              <a:t>Attend events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dirty="0" smtClean="0">
                <a:solidFill>
                  <a:schemeClr val="dk1"/>
                </a:solidFill>
              </a:rPr>
              <a:t>Send relevant news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dirty="0" smtClean="0">
                <a:solidFill>
                  <a:schemeClr val="dk1"/>
                </a:solidFill>
              </a:rPr>
              <a:t>Holidays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dirty="0" smtClean="0">
                <a:solidFill>
                  <a:schemeClr val="dk1"/>
                </a:solidFill>
              </a:rPr>
              <a:t>Newsletter?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dirty="0" smtClean="0">
                <a:solidFill>
                  <a:schemeClr val="dk1"/>
                </a:solidFill>
              </a:rPr>
              <a:t>Blog!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dirty="0" smtClean="0">
                <a:solidFill>
                  <a:schemeClr val="dk1"/>
                </a:solidFill>
              </a:rPr>
              <a:t>Maintenance contracts</a:t>
            </a:r>
            <a:endParaRPr sz="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4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225000"/>
              <a:buNone/>
            </a:pPr>
            <a:r>
              <a:rPr lang="en" sz="800" dirty="0" smtClean="0">
                <a:solidFill>
                  <a:schemeClr val="dk1"/>
                </a:solidFill>
              </a:rPr>
              <a:t>9</a:t>
            </a:r>
            <a:r>
              <a:rPr lang="en" sz="800" dirty="0">
                <a:solidFill>
                  <a:schemeClr val="dk1"/>
                </a:solidFill>
              </a:rPr>
              <a:t>. Put All Your Eggs in One Basket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endParaRPr lang="en-US" sz="800" dirty="0" smtClean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dirty="0" smtClean="0">
                <a:solidFill>
                  <a:schemeClr val="dk1"/>
                </a:solidFill>
              </a:rPr>
              <a:t>Use</a:t>
            </a:r>
            <a:r>
              <a:rPr lang="en-US" sz="800" baseline="0" dirty="0" smtClean="0">
                <a:solidFill>
                  <a:schemeClr val="dk1"/>
                </a:solidFill>
              </a:rPr>
              <a:t> multiple marketing channels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baseline="0" dirty="0" smtClean="0">
                <a:solidFill>
                  <a:schemeClr val="dk1"/>
                </a:solidFill>
              </a:rPr>
              <a:t>Diversify your skills and know how to pitch yourself several different ways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baseline="0" dirty="0" smtClean="0">
                <a:solidFill>
                  <a:schemeClr val="dk1"/>
                </a:solidFill>
              </a:rPr>
              <a:t>Have many clients, you should be able to lose a client or two without falling into a financial tailspin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baseline="0" dirty="0" smtClean="0">
                <a:solidFill>
                  <a:schemeClr val="dk1"/>
                </a:solidFill>
              </a:rPr>
              <a:t>Or, have ins at many different companies</a:t>
            </a:r>
          </a:p>
        </p:txBody>
      </p:sp>
    </p:spTree>
    <p:extLst>
      <p:ext uri="{BB962C8B-B14F-4D97-AF65-F5344CB8AC3E}">
        <p14:creationId xmlns:p14="http://schemas.microsoft.com/office/powerpoint/2010/main" val="239598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SzPct val="150000"/>
              <a:buNone/>
            </a:pPr>
            <a:r>
              <a:rPr lang="en-US" sz="800" dirty="0" smtClean="0">
                <a:solidFill>
                  <a:schemeClr val="dk1"/>
                </a:solidFill>
              </a:rPr>
              <a:t>8</a:t>
            </a:r>
            <a:r>
              <a:rPr lang="en" sz="800" dirty="0" smtClean="0">
                <a:solidFill>
                  <a:schemeClr val="dk1"/>
                </a:solidFill>
              </a:rPr>
              <a:t>. </a:t>
            </a:r>
            <a:r>
              <a:rPr lang="en" sz="800" dirty="0">
                <a:solidFill>
                  <a:schemeClr val="dk1"/>
                </a:solidFill>
              </a:rPr>
              <a:t>Work Yourself Out of a Job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endParaRPr lang="en-US" sz="800" dirty="0" smtClean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endParaRPr lang="en-US" sz="800" dirty="0" smtClean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dirty="0" smtClean="0">
                <a:solidFill>
                  <a:schemeClr val="dk1"/>
                </a:solidFill>
              </a:rPr>
              <a:t>As</a:t>
            </a:r>
            <a:r>
              <a:rPr lang="en-US" sz="800" baseline="0" dirty="0" smtClean="0">
                <a:solidFill>
                  <a:schemeClr val="dk1"/>
                </a:solidFill>
              </a:rPr>
              <a:t> a freelancer, you are ALWAYS looking for work to fill your project pipeline, otherwise you’ll finish a project and go pale with horror as you realize you don’t know where the next check is coming from. If you’re familiar with the concept of a sales funnel and sales cycles, well, study up!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baseline="0" dirty="0" smtClean="0">
                <a:solidFill>
                  <a:schemeClr val="dk1"/>
                </a:solidFill>
              </a:rPr>
              <a:t>As an employee, it’s tempting to become “indispensable” so you have job security. But the reality is that you MUST be dispensable in order to get a promotion. For employees, working yourself out of a job mostly means staying sharp.</a:t>
            </a:r>
          </a:p>
        </p:txBody>
      </p:sp>
    </p:spTree>
    <p:extLst>
      <p:ext uri="{BB962C8B-B14F-4D97-AF65-F5344CB8AC3E}">
        <p14:creationId xmlns:p14="http://schemas.microsoft.com/office/powerpoint/2010/main" val="400907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 smtClean="0">
                <a:solidFill>
                  <a:schemeClr val="dk1"/>
                </a:solidFill>
              </a:rPr>
              <a:t>7</a:t>
            </a:r>
            <a:r>
              <a:rPr lang="en" sz="800" dirty="0">
                <a:solidFill>
                  <a:schemeClr val="dk1"/>
                </a:solidFill>
              </a:rPr>
              <a:t>. Be an Island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dirty="0" smtClean="0">
                <a:solidFill>
                  <a:schemeClr val="dk1"/>
                </a:solidFill>
              </a:rPr>
              <a:t>Participate in communities online and off (you’re here</a:t>
            </a:r>
            <a:r>
              <a:rPr lang="en-US" sz="800" baseline="0" dirty="0" smtClean="0">
                <a:solidFill>
                  <a:schemeClr val="dk1"/>
                </a:solidFill>
              </a:rPr>
              <a:t> so you’re already doing great)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baseline="0" dirty="0" smtClean="0">
                <a:solidFill>
                  <a:schemeClr val="dk1"/>
                </a:solidFill>
              </a:rPr>
              <a:t>This is the best way to find work and stay sharp.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800" baseline="0" dirty="0" smtClean="0">
                <a:solidFill>
                  <a:schemeClr val="dk1"/>
                </a:solidFill>
              </a:rPr>
              <a:t>Harking back to “Don’t Put All Your Eggs in One Basket,” consider joining multiple communities</a:t>
            </a:r>
            <a:r>
              <a:rPr lang="is-IS" sz="800" baseline="0" dirty="0" smtClean="0">
                <a:solidFill>
                  <a:schemeClr val="dk1"/>
                </a:solidFill>
              </a:rPr>
              <a:t>... </a:t>
            </a:r>
            <a:r>
              <a:rPr lang="en-US" sz="800" baseline="0" dirty="0" smtClean="0">
                <a:solidFill>
                  <a:schemeClr val="dk1"/>
                </a:solidFill>
              </a:rPr>
              <a:t>Don’t limit yourself to the Python watering hole, join the larger engineering community.</a:t>
            </a:r>
          </a:p>
        </p:txBody>
      </p:sp>
    </p:spTree>
    <p:extLst>
      <p:ext uri="{BB962C8B-B14F-4D97-AF65-F5344CB8AC3E}">
        <p14:creationId xmlns:p14="http://schemas.microsoft.com/office/powerpoint/2010/main" val="202392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 smtClean="0">
                <a:solidFill>
                  <a:schemeClr val="dk1"/>
                </a:solidFill>
              </a:rPr>
              <a:t>6</a:t>
            </a:r>
            <a:r>
              <a:rPr lang="en" sz="800" dirty="0">
                <a:solidFill>
                  <a:schemeClr val="dk1"/>
                </a:solidFill>
              </a:rPr>
              <a:t>. Do Everything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None/>
            </a:pPr>
            <a:endParaRPr sz="8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niche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virtual </a:t>
            </a:r>
            <a:r>
              <a:rPr lang="en" sz="800" dirty="0" err="1">
                <a:solidFill>
                  <a:schemeClr val="dk1"/>
                </a:solidFill>
              </a:rPr>
              <a:t>asst</a:t>
            </a:r>
            <a:endParaRPr lang="en" sz="8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biz model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ad hoc team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r>
              <a:rPr lang="en" sz="800" dirty="0">
                <a:solidFill>
                  <a:schemeClr val="dk1"/>
                </a:solidFill>
              </a:rPr>
              <a:t>join + start a community</a:t>
            </a:r>
          </a:p>
        </p:txBody>
      </p:sp>
    </p:spTree>
    <p:extLst>
      <p:ext uri="{BB962C8B-B14F-4D97-AF65-F5344CB8AC3E}">
        <p14:creationId xmlns:p14="http://schemas.microsoft.com/office/powerpoint/2010/main" val="1138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/>
        </p:nvSpPr>
        <p:spPr>
          <a:xfrm>
            <a:off x="265475" y="5973100"/>
            <a:ext cx="8638800" cy="619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</a:rPr>
              <a:t>@joshsimmons</a:t>
            </a:r>
            <a:r>
              <a:rPr lang="en">
                <a:solidFill>
                  <a:srgbClr val="B7B7B7"/>
                </a:solidFill>
              </a:rPr>
              <a:t> | philosophy, psychology, technology</a:t>
            </a:r>
          </a:p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co-founder </a:t>
            </a:r>
            <a:r>
              <a:rPr lang="en">
                <a:solidFill>
                  <a:schemeClr val="accent2"/>
                </a:solidFill>
              </a:rPr>
              <a:t>@beawimp</a:t>
            </a:r>
            <a:r>
              <a:rPr lang="en">
                <a:solidFill>
                  <a:srgbClr val="B7B7B7"/>
                </a:solidFill>
              </a:rPr>
              <a:t> | community manager, programming </a:t>
            </a:r>
            <a:r>
              <a:rPr lang="en">
                <a:solidFill>
                  <a:schemeClr val="accent2"/>
                </a:solidFill>
              </a:rPr>
              <a:t>@oreillymedia</a:t>
            </a:r>
          </a:p>
        </p:txBody>
      </p:sp>
      <p:pic>
        <p:nvPicPr>
          <p:cNvPr id="24" name="Shape 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9650" y="-5067900"/>
            <a:ext cx="11469475" cy="1608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 dirty="0"/>
              <a:t>Fail Well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D9D9D9"/>
                </a:solidFill>
              </a:rPr>
              <a:t>How to Fail &amp; Recover Lik</a:t>
            </a:r>
            <a:r>
              <a:rPr lang="en-US" b="1" dirty="0">
                <a:solidFill>
                  <a:srgbClr val="D9D9D9"/>
                </a:solidFill>
              </a:rPr>
              <a:t>e</a:t>
            </a:r>
            <a:r>
              <a:rPr lang="en-US" b="1" dirty="0" smtClean="0">
                <a:solidFill>
                  <a:srgbClr val="D9D9D9"/>
                </a:solidFill>
              </a:rPr>
              <a:t> a Pro</a:t>
            </a:r>
            <a:endParaRPr lang="en" b="1" dirty="0">
              <a:solidFill>
                <a:srgbClr val="D9D9D9"/>
              </a:solidFill>
            </a:endParaRPr>
          </a:p>
        </p:txBody>
      </p:sp>
      <p:sp>
        <p:nvSpPr>
          <p:cNvPr id="6" name="Shape 26"/>
          <p:cNvSpPr txBox="1">
            <a:spLocks/>
          </p:cNvSpPr>
          <p:nvPr/>
        </p:nvSpPr>
        <p:spPr>
          <a:xfrm>
            <a:off x="685800" y="4797586"/>
            <a:ext cx="7772400" cy="10571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b="1" dirty="0" smtClean="0">
                <a:solidFill>
                  <a:schemeClr val="accent2"/>
                </a:solidFill>
              </a:rPr>
              <a:t>with </a:t>
            </a:r>
            <a:r>
              <a:rPr lang="en-US" b="1" dirty="0" err="1">
                <a:solidFill>
                  <a:schemeClr val="accent2"/>
                </a:solidFill>
              </a:rPr>
              <a:t>i</a:t>
            </a:r>
            <a:r>
              <a:rPr lang="en-US" b="1" dirty="0" err="1" smtClean="0">
                <a:solidFill>
                  <a:schemeClr val="bg1"/>
                </a:solidFill>
              </a:rPr>
              <a:t>@joshsimmons</a:t>
            </a:r>
            <a:r>
              <a:rPr lang="en-US" b="1" dirty="0" err="1" smtClean="0">
                <a:solidFill>
                  <a:schemeClr val="accent2"/>
                </a:solidFill>
              </a:rPr>
              <a:t>.com</a:t>
            </a:r>
            <a:endParaRPr lang="en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5. Surprise </a:t>
            </a:r>
            <a:r>
              <a:rPr lang="en-US" dirty="0" smtClean="0">
                <a:solidFill>
                  <a:srgbClr val="000000"/>
                </a:solidFill>
              </a:rPr>
              <a:t>People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257925" y="4643450"/>
            <a:ext cx="2428799" cy="19244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10. Lose Touch with Your Clients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9. Put All Your Eggs in One Basket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8. Work Yourself Out of a Job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7. Be an Island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6. Do Everything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>
                <a:solidFill>
                  <a:schemeClr val="accent2"/>
                </a:solidFill>
              </a:rPr>
              <a:t>5. Surprise a Client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4. Give It Away for Free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257925" y="4643450"/>
            <a:ext cx="2428799" cy="19244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10. Lose Touch with Your Clients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9. Put All Your Eggs in One Basket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8. Work Yourself Out of a Job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7. Be an Island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6. Do Everything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5. Surprise a Client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>
                <a:solidFill>
                  <a:schemeClr val="accent2"/>
                </a:solidFill>
              </a:rPr>
              <a:t>4. Give It Away for Free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19250" y="-542925"/>
            <a:ext cx="10934699" cy="82010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3. Over Commit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257925" y="4643450"/>
            <a:ext cx="2428799" cy="19244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10. Lose Touch with Your Clients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9. Put All Your Eggs in One Basket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8. Work Yourself Out of a Job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7. Be an Island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6. Do Everything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5. Surprise a Client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4. Give It Away for Free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>
                <a:solidFill>
                  <a:schemeClr val="accent2"/>
                </a:solidFill>
              </a:rPr>
              <a:t>3. Over Commit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197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2. Work Without a Contract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257925" y="4643450"/>
            <a:ext cx="2428799" cy="19244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10. Lose Touch with Your Clients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9. Put All Your Eggs in One Basket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8. Work Yourself Out of a Job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7. Be an Island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6. Do Everything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5. Surprise a Client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4. Give It Away for Free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3. Over Commit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>
                <a:solidFill>
                  <a:schemeClr val="accent2"/>
                </a:solidFill>
              </a:rPr>
              <a:t>2. Work Without a Contract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197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1. Fail to Measure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257925" y="4643450"/>
            <a:ext cx="2428799" cy="19244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10. Lose Touch with Your Clients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9. Put All Your Eggs in One Basket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8. Work Yourself Out of a Job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7. Be an Island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6. Do Everything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5. Surprise a Client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4. Give It Away for Free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3. Over Commit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2. Work Without a Contract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>
                <a:solidFill>
                  <a:schemeClr val="accent2"/>
                </a:solidFill>
              </a:rPr>
              <a:t>1. Fail to Measure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9705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38"/>
          <p:cNvSpPr txBox="1"/>
          <p:nvPr/>
        </p:nvSpPr>
        <p:spPr>
          <a:xfrm>
            <a:off x="203425" y="217213"/>
            <a:ext cx="4868447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CCCCCC"/>
                </a:solidFill>
              </a:rPr>
              <a:t>Fail Well</a:t>
            </a:r>
            <a:endParaRPr lang="en" sz="1800" b="1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1630" y="0"/>
            <a:ext cx="10915630" cy="6858000"/>
          </a:xfrm>
          <a:prstGeom prst="rect">
            <a:avLst/>
          </a:prstGeom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Managing the Relationship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Saving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2048148913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58712" y="-603700"/>
            <a:ext cx="11969525" cy="80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Terminating the Relationship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9362"/>
            <a:ext cx="10428900" cy="69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Managing Yourself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817" y="1"/>
            <a:ext cx="9580705" cy="6874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635" y="3254375"/>
            <a:ext cx="830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  <a:ea typeface="Arial Rounded MT Bold" charset="0"/>
                <a:cs typeface="Arial Rounded MT Bold" charset="0"/>
              </a:rPr>
              <a:t>"If you're going to fail, please fail loudly and sing it as if your life depended on </a:t>
            </a:r>
            <a:r>
              <a:rPr lang="en-US" sz="4800" b="1">
                <a:solidFill>
                  <a:schemeClr val="bg1"/>
                </a:solidFill>
                <a:latin typeface="+mj-lt"/>
                <a:ea typeface="Arial Rounded MT Bold" charset="0"/>
                <a:cs typeface="Arial Rounded MT Bold" charset="0"/>
              </a:rPr>
              <a:t>it</a:t>
            </a:r>
            <a:r>
              <a:rPr lang="en-US" sz="4800" b="1" smtClean="0">
                <a:solidFill>
                  <a:schemeClr val="bg1"/>
                </a:solidFill>
                <a:latin typeface="+mj-lt"/>
                <a:ea typeface="Arial Rounded MT Bold" charset="0"/>
                <a:cs typeface="Arial Rounded MT Bold" charset="0"/>
              </a:rPr>
              <a:t>.”</a:t>
            </a:r>
            <a:r>
              <a:rPr lang="en-US" sz="4800" b="1" dirty="0" smtClean="0">
                <a:solidFill>
                  <a:schemeClr val="bg1"/>
                </a:solidFill>
                <a:latin typeface="+mj-lt"/>
                <a:ea typeface="Arial Rounded MT Bold" charset="0"/>
                <a:cs typeface="Arial Rounded MT Bold" charset="0"/>
              </a:rPr>
              <a:t> </a:t>
            </a:r>
            <a:r>
              <a:rPr lang="en-US" sz="4800" b="1" smtClean="0">
                <a:solidFill>
                  <a:schemeClr val="bg1"/>
                </a:solidFill>
                <a:latin typeface="+mj-lt"/>
                <a:ea typeface="Arial Rounded MT Bold" charset="0"/>
                <a:cs typeface="Arial Rounded MT Bold" charset="0"/>
              </a:rPr>
              <a:t>- </a:t>
            </a:r>
            <a:r>
              <a:rPr lang="en-US" sz="4800" b="1" dirty="0">
                <a:solidFill>
                  <a:schemeClr val="bg1"/>
                </a:solidFill>
                <a:latin typeface="+mj-lt"/>
                <a:ea typeface="Arial Rounded MT Bold" charset="0"/>
                <a:cs typeface="Arial Rounded MT Bold" charset="0"/>
              </a:rPr>
              <a:t>Lee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Arial Rounded MT Bold" charset="0"/>
                <a:cs typeface="Arial Rounded MT Bold" charset="0"/>
              </a:rPr>
              <a:t>Yopp</a:t>
            </a:r>
            <a:endParaRPr lang="en-US" sz="4800" b="1" dirty="0">
              <a:solidFill>
                <a:schemeClr val="bg1"/>
              </a:solidFill>
              <a:latin typeface="+mj-lt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07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313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Manage Your Reputation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797" y="0"/>
            <a:ext cx="6858000" cy="6858000"/>
          </a:xfrm>
          <a:prstGeom prst="rect">
            <a:avLst/>
          </a:prstGeom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39600" y="274675"/>
            <a:ext cx="2182799" cy="184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fail fast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D9D9D9"/>
                </a:solidFill>
              </a:rPr>
              <a:t>fail often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2"/>
                </a:solidFill>
              </a:rPr>
              <a:t>fail well</a:t>
            </a:r>
          </a:p>
        </p:txBody>
      </p:sp>
      <p:sp>
        <p:nvSpPr>
          <p:cNvPr id="145" name="Shape 145"/>
          <p:cNvSpPr/>
          <p:nvPr/>
        </p:nvSpPr>
        <p:spPr>
          <a:xfrm>
            <a:off x="0" y="5686435"/>
            <a:ext cx="9572797" cy="1171565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292399" y="5888045"/>
            <a:ext cx="4198500" cy="967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 smtClean="0">
                <a:solidFill>
                  <a:schemeClr val="accent2"/>
                </a:solidFill>
              </a:rPr>
              <a:t>@</a:t>
            </a:r>
            <a:r>
              <a:rPr lang="en" sz="1800" b="1" dirty="0" err="1" smtClean="0">
                <a:solidFill>
                  <a:schemeClr val="accent2"/>
                </a:solidFill>
              </a:rPr>
              <a:t>joshsimmons</a:t>
            </a:r>
            <a:r>
              <a:rPr lang="en-US" sz="1800" b="1" dirty="0" smtClean="0">
                <a:solidFill>
                  <a:schemeClr val="accent2"/>
                </a:solidFill>
              </a:rPr>
              <a:t> </a:t>
            </a:r>
            <a:r>
              <a:rPr lang="en-US" sz="1800" b="1" dirty="0" smtClean="0">
                <a:solidFill>
                  <a:schemeClr val="accent2"/>
                </a:solidFill>
              </a:rPr>
              <a:t>aka </a:t>
            </a:r>
            <a:r>
              <a:rPr lang="en-US" sz="1800" b="1" dirty="0" err="1" smtClean="0">
                <a:solidFill>
                  <a:schemeClr val="accent2"/>
                </a:solidFill>
              </a:rPr>
              <a:t>bluesomewhere</a:t>
            </a:r>
            <a:endParaRPr lang="en-US" sz="1800" b="1" dirty="0" smtClean="0">
              <a:solidFill>
                <a:schemeClr val="accent2"/>
              </a:solidFill>
            </a:endParaRPr>
          </a:p>
          <a:p>
            <a:pPr>
              <a:buClr>
                <a:schemeClr val="dk1"/>
              </a:buClr>
              <a:buSzPct val="61111"/>
            </a:pPr>
            <a:r>
              <a:rPr lang="en-US" sz="1800" b="1" dirty="0">
                <a:solidFill>
                  <a:srgbClr val="FFFFFF"/>
                </a:solidFill>
              </a:rPr>
              <a:t>community strategist</a:t>
            </a:r>
          </a:p>
          <a:p>
            <a:pPr lvl="0">
              <a:buClr>
                <a:schemeClr val="dk1"/>
              </a:buClr>
              <a:buSzPct val="61111"/>
            </a:pPr>
            <a:r>
              <a:rPr lang="en-US" sz="1800" b="1" dirty="0">
                <a:solidFill>
                  <a:srgbClr val="FFFFFF"/>
                </a:solidFill>
              </a:rPr>
              <a:t>o</a:t>
            </a:r>
            <a:r>
              <a:rPr lang="en-US" sz="1800" b="1" dirty="0" smtClean="0">
                <a:solidFill>
                  <a:srgbClr val="FFFFFF"/>
                </a:solidFill>
              </a:rPr>
              <a:t>pen source web developer</a:t>
            </a:r>
          </a:p>
          <a:p>
            <a:pPr lvl="0">
              <a:buClr>
                <a:schemeClr val="dk1"/>
              </a:buClr>
              <a:buSzPct val="61111"/>
            </a:pPr>
            <a:endParaRPr lang="en-US" sz="1800" b="1" dirty="0" smtClean="0">
              <a:solidFill>
                <a:srgbClr val="FFFFFF"/>
              </a:solidFill>
            </a:endParaRPr>
          </a:p>
        </p:txBody>
      </p:sp>
      <p:sp>
        <p:nvSpPr>
          <p:cNvPr id="10" name="Shape 148"/>
          <p:cNvSpPr/>
          <p:nvPr/>
        </p:nvSpPr>
        <p:spPr>
          <a:xfrm>
            <a:off x="4783297" y="5707513"/>
            <a:ext cx="5195067" cy="1328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FFFFFF"/>
                </a:solidFill>
              </a:rPr>
              <a:t>slide </a:t>
            </a:r>
            <a:r>
              <a:rPr lang="en-US" sz="1800" b="1" dirty="0" smtClean="0">
                <a:solidFill>
                  <a:srgbClr val="FFFFFF"/>
                </a:solidFill>
              </a:rPr>
              <a:t>deck and credits: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 err="1" smtClean="0">
                <a:solidFill>
                  <a:schemeClr val="accent2"/>
                </a:solidFill>
              </a:rPr>
              <a:t>slideshare.net</a:t>
            </a:r>
            <a:r>
              <a:rPr lang="en" sz="1800" b="1" dirty="0" smtClean="0">
                <a:solidFill>
                  <a:schemeClr val="accent2"/>
                </a:solidFill>
              </a:rPr>
              <a:t>/</a:t>
            </a:r>
            <a:r>
              <a:rPr lang="en" sz="1800" b="1" dirty="0" err="1" smtClean="0">
                <a:solidFill>
                  <a:schemeClr val="accent2"/>
                </a:solidFill>
              </a:rPr>
              <a:t>joshsimmons</a:t>
            </a:r>
            <a:r>
              <a:rPr lang="en" sz="1800" b="1" dirty="0" smtClean="0">
                <a:solidFill>
                  <a:schemeClr val="accent2"/>
                </a:solidFill>
              </a:rPr>
              <a:t>/fail-well</a:t>
            </a:r>
            <a:endParaRPr lang="en-US" sz="1800" b="1" dirty="0" smtClean="0">
              <a:solidFill>
                <a:schemeClr val="accen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sz="1800" b="1" dirty="0">
              <a:solidFill>
                <a:schemeClr val="accent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1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8550" y="-116114"/>
            <a:ext cx="10452551" cy="6974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Hello, world!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/>
        </p:nvSpPr>
        <p:spPr>
          <a:xfrm>
            <a:off x="203425" y="217213"/>
            <a:ext cx="4868447" cy="43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CCCCCC"/>
                </a:solidFill>
              </a:rPr>
              <a:t>How to Fail</a:t>
            </a:r>
            <a:endParaRPr lang="en" sz="1800" b="1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026645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6868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10. Lose Touch </a:t>
            </a:r>
            <a:r>
              <a:rPr lang="en-US" dirty="0" smtClean="0"/>
              <a:t>with People</a:t>
            </a:r>
            <a:endParaRPr lang="en" dirty="0"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257925" y="4643450"/>
            <a:ext cx="2428799" cy="19244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>
                <a:solidFill>
                  <a:schemeClr val="accent2"/>
                </a:solidFill>
              </a:rPr>
              <a:t>10. Lose Touch with Your Clients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2925" y="-228600"/>
            <a:ext cx="12521899" cy="83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9. Put All Your Eggs in One Basket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257925" y="4643450"/>
            <a:ext cx="2428799" cy="19244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10. Lose Touch with Your Clients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>
                <a:solidFill>
                  <a:schemeClr val="accent2"/>
                </a:solidFill>
              </a:rPr>
              <a:t>9. Put All Your Eggs in One Basket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300" y="-228600"/>
            <a:ext cx="12106450" cy="80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8. Work Yourself Out of a Job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257925" y="4643450"/>
            <a:ext cx="2428799" cy="19244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10. Lose Touch with Your Clients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9. Put All Your Eggs in One Basket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>
                <a:solidFill>
                  <a:schemeClr val="accent2"/>
                </a:solidFill>
              </a:rPr>
              <a:t>8. Work Yourself Out of a Job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38600" y="0"/>
            <a:ext cx="15240000" cy="85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7. Be an Island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257925" y="4643450"/>
            <a:ext cx="2428799" cy="19244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10. Lose Touch with Your Clients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9. Put All Your Eggs in One Basket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8. Work Yourself Out of a Job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>
                <a:solidFill>
                  <a:schemeClr val="accent2"/>
                </a:solidFill>
              </a:rPr>
              <a:t>7. Be an Island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72762" y="-1913225"/>
            <a:ext cx="16089525" cy="106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6. Do Everything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257925" y="4643450"/>
            <a:ext cx="2428799" cy="1924499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10. Lose Touch with Your Clients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9. Put All Your Eggs in One Basket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8. Work Yourself Out of a Job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/>
              <a:t>7. Be an Island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b="1">
                <a:solidFill>
                  <a:schemeClr val="accent2"/>
                </a:solidFill>
              </a:rPr>
              <a:t>6. Do Everything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endParaRPr sz="1000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1767</Words>
  <Application>Microsoft Macintosh PowerPoint</Application>
  <PresentationFormat>On-screen Show (4:3)</PresentationFormat>
  <Paragraphs>263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 Rounded MT Bold</vt:lpstr>
      <vt:lpstr>Wingdings</vt:lpstr>
      <vt:lpstr>Arial</vt:lpstr>
      <vt:lpstr>simple-light</vt:lpstr>
      <vt:lpstr>Fail Well</vt:lpstr>
      <vt:lpstr>PowerPoint Presentation</vt:lpstr>
      <vt:lpstr>Hello, world!</vt:lpstr>
      <vt:lpstr>PowerPoint Presentation</vt:lpstr>
      <vt:lpstr>10. Lose Touch with People</vt:lpstr>
      <vt:lpstr>9. Put All Your Eggs in One Basket</vt:lpstr>
      <vt:lpstr>8. Work Yourself Out of a Job</vt:lpstr>
      <vt:lpstr>7. Be an Island</vt:lpstr>
      <vt:lpstr>6. Do Everything</vt:lpstr>
      <vt:lpstr>5. Surprise People</vt:lpstr>
      <vt:lpstr>4. Give It Away for Free</vt:lpstr>
      <vt:lpstr>3. Over Commit</vt:lpstr>
      <vt:lpstr>2. Work Without a Contract</vt:lpstr>
      <vt:lpstr>1. Fail to Measure</vt:lpstr>
      <vt:lpstr>PowerPoint Presentation</vt:lpstr>
      <vt:lpstr>Managing the Relationship</vt:lpstr>
      <vt:lpstr>Saving the Relationship</vt:lpstr>
      <vt:lpstr>Terminating the Relationship</vt:lpstr>
      <vt:lpstr>Managing Yourself</vt:lpstr>
      <vt:lpstr>Manage Your Reputation</vt:lpstr>
      <vt:lpstr>fail fast fail often fail well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Fail Well</dc:title>
  <cp:lastModifiedBy>Joshua Simmons</cp:lastModifiedBy>
  <cp:revision>24</cp:revision>
  <dcterms:modified xsi:type="dcterms:W3CDTF">2016-02-21T15:20:04Z</dcterms:modified>
</cp:coreProperties>
</file>